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Fugaz One"/>
      <p:regular r:id="rId18"/>
    </p:embeddedFont>
    <p:embeddedFont>
      <p:font typeface="Ultra"/>
      <p:regular r:id="rId19"/>
    </p:embeddedFont>
    <p:embeddedFont>
      <p:font typeface="Alfa Slab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B7428D-BFA5-47C8-B4BA-14E43D188DFB}">
  <a:tblStyle styleId="{2DB7428D-BFA5-47C8-B4BA-14E43D188D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Ultr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FugazOn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gYitreHzMIgBG2K1scrlgIAXHbmn8nNmQ7M_IIjm874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LZe3Eco3ODajHqJLxUU2sa6iZ00Jcmql9ZxwI13XcY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ca81aa8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1ca81aa8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53871a156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53871a15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53871a156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53871a156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a long time to do this.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Handout for pairs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Einstein and Feynman images in the public domain, image of Chimamanda Ngozi Adichie by Wani Olatunde for 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c6e7ced2085877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c6e7ced2085877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Students should be given a lot of time to do this properly. Debrief after students have finished.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Image shows Richard Feynman, who could be drawn on in a lot of other DP subjects (not just the science-based ones)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6e7ced2085877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6e7ced2085877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BQ6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9002b6a1a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9002b6a1a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d30c50f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d30c50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BQ6,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69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70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7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72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581350"/>
            <a:ext cx="3217500" cy="208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619500" y="2581350"/>
            <a:ext cx="5205000" cy="208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 1">
  <p:cSld name="AUTOLAYOUT_120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9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9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6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70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0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0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2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>
            <p:ph type="ctrTitle"/>
          </p:nvPr>
        </p:nvSpPr>
        <p:spPr>
          <a:xfrm>
            <a:off x="952075" y="1207550"/>
            <a:ext cx="7268100" cy="25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latin typeface="Fugaz One"/>
                <a:ea typeface="Fugaz One"/>
                <a:cs typeface="Fugaz One"/>
                <a:sym typeface="Fugaz One"/>
              </a:rPr>
              <a:t>THE TOK FACTOR</a:t>
            </a:r>
            <a:endParaRPr b="1"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38" name="Google Shape;138;p31"/>
          <p:cNvSpPr txBox="1"/>
          <p:nvPr>
            <p:ph idx="1" type="subTitle"/>
          </p:nvPr>
        </p:nvSpPr>
        <p:spPr>
          <a:xfrm>
            <a:off x="952175" y="4082875"/>
            <a:ext cx="7268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understand how to use TOK to improve the quality of my DP examination responses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1"/>
          <p:cNvSpPr txBox="1"/>
          <p:nvPr/>
        </p:nvSpPr>
        <p:spPr>
          <a:xfrm>
            <a:off x="1776475" y="27472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BQ6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Experts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11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27472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3">
            <a:alphaModFix/>
          </a:blip>
          <a:srcRect b="-1999" l="1318" r="15236" t="2000"/>
          <a:stretch/>
        </p:blipFill>
        <p:spPr>
          <a:xfrm>
            <a:off x="2705775" y="-9"/>
            <a:ext cx="64382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 txBox="1"/>
          <p:nvPr>
            <p:ph type="title"/>
          </p:nvPr>
        </p:nvSpPr>
        <p:spPr>
          <a:xfrm>
            <a:off x="905225" y="710000"/>
            <a:ext cx="2965200" cy="7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905225" y="1663675"/>
            <a:ext cx="3303900" cy="32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What were the 6 Big Questions that we asked during the course?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Can you think of a key thinker that we looked at within each one?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3"/>
          <p:cNvPicPr preferRelativeResize="0"/>
          <p:nvPr/>
        </p:nvPicPr>
        <p:blipFill rotWithShape="1">
          <a:blip r:embed="rId3">
            <a:alphaModFix/>
          </a:blip>
          <a:srcRect b="0" l="2125" r="20288" t="0"/>
          <a:stretch/>
        </p:blipFill>
        <p:spPr>
          <a:xfrm>
            <a:off x="312275" y="308212"/>
            <a:ext cx="2075554" cy="200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3"/>
          <p:cNvPicPr preferRelativeResize="0"/>
          <p:nvPr/>
        </p:nvPicPr>
        <p:blipFill rotWithShape="1">
          <a:blip r:embed="rId4">
            <a:alphaModFix/>
          </a:blip>
          <a:srcRect b="15365" l="0" r="0" t="15358"/>
          <a:stretch/>
        </p:blipFill>
        <p:spPr>
          <a:xfrm>
            <a:off x="2460234" y="308216"/>
            <a:ext cx="2075558" cy="200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3"/>
          <p:cNvPicPr preferRelativeResize="0"/>
          <p:nvPr/>
        </p:nvPicPr>
        <p:blipFill rotWithShape="1">
          <a:blip r:embed="rId5">
            <a:alphaModFix/>
          </a:blip>
          <a:srcRect b="34141" l="0" r="0" t="34141"/>
          <a:stretch/>
        </p:blipFill>
        <p:spPr>
          <a:xfrm>
            <a:off x="4608197" y="308225"/>
            <a:ext cx="4223522" cy="20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2581350"/>
            <a:ext cx="27969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Top 10 TOK</a:t>
            </a:r>
            <a:endParaRPr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53400" y="2581350"/>
            <a:ext cx="56712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Look back on the TOK course.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With a partner, decide on the 10 ideas, quotes, theories, and/or real-life situations that have made the most impact on you.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GB" sz="1600"/>
              <a:t>Add them to your handout, and justify briefly why you chose them. 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 rotWithShape="1">
          <a:blip r:embed="rId3">
            <a:alphaModFix amt="60000"/>
          </a:blip>
          <a:srcRect b="0" l="10573" r="10581" t="0"/>
          <a:stretch/>
        </p:blipFill>
        <p:spPr>
          <a:xfrm>
            <a:off x="0" y="0"/>
            <a:ext cx="35125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>
            <p:ph type="title"/>
          </p:nvPr>
        </p:nvSpPr>
        <p:spPr>
          <a:xfrm>
            <a:off x="311700" y="1940600"/>
            <a:ext cx="26319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Ultra"/>
                <a:ea typeface="Ultra"/>
                <a:cs typeface="Ultra"/>
                <a:sym typeface="Ultra"/>
              </a:rPr>
              <a:t>The</a:t>
            </a:r>
            <a:r>
              <a:rPr lang="en-GB" sz="5000">
                <a:latin typeface="Ultra"/>
                <a:ea typeface="Ultra"/>
                <a:cs typeface="Ultra"/>
                <a:sym typeface="Ultra"/>
              </a:rPr>
              <a:t> TOK factor</a:t>
            </a:r>
            <a:endParaRPr sz="5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4011825" y="291875"/>
            <a:ext cx="4850400" cy="45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your ‘Top 10’, and drawing on other ideas from the course, find a key thinker, idea, and real-life situation for your other DP courses that you could mention in your final exams.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Add to the second part of the document, showing how this could help you to illustrate a critical thinking approach, help you challenge a question, or demonstrate that you are a sophisticated and original thinker, in your different DP subjects.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Share &amp; discuss your ideas with students who are doing the same subjects as you.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 rotWithShape="1">
          <a:blip r:embed="rId3">
            <a:alphaModFix/>
          </a:blip>
          <a:srcRect b="0" l="6004" r="16613" t="0"/>
          <a:stretch/>
        </p:blipFill>
        <p:spPr>
          <a:xfrm>
            <a:off x="3171600" y="0"/>
            <a:ext cx="5972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 txBox="1"/>
          <p:nvPr>
            <p:ph idx="1" type="body"/>
          </p:nvPr>
        </p:nvSpPr>
        <p:spPr>
          <a:xfrm>
            <a:off x="304800" y="1104450"/>
            <a:ext cx="2550300" cy="24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“I cannot teach anybody anything. I can only make them think.” </a:t>
            </a:r>
            <a:r>
              <a:rPr i="1" lang="en-GB" sz="2000"/>
              <a:t>(Socrates)</a:t>
            </a:r>
            <a:endParaRPr i="1"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How accurately does this sum up TOK?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76" name="Google Shape;176;p36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{2DB7428D-BFA5-47C8-B4BA-14E43D188DFB}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This lesson presentation looks generally at the the TOK course, so does not align with one specific IA prompt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0E0E3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2" name="Google Shape;182;p37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